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  <p:sldId id="268" r:id="rId5"/>
    <p:sldId id="269" r:id="rId6"/>
    <p:sldId id="267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D433"/>
    <a:srgbClr val="8AB545"/>
    <a:srgbClr val="6C9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0.93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1.85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4.1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9.29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1.2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2.42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3.00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5.55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5.96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6.3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6.70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8.7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 1 24575,'-6'0'0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4932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6926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9764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74633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120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2940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27818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67383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33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1420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5713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518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868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2240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6346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2354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501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BB4EA54-F8B1-4CC8-87F5-E94E5F6ED2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7634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14.png"/><Relationship Id="rId3" Type="http://schemas.openxmlformats.org/officeDocument/2006/relationships/customXml" Target="../ink/ink1.xml"/><Relationship Id="rId7" Type="http://schemas.openxmlformats.org/officeDocument/2006/relationships/customXml" Target="../ink/ink4.xml"/><Relationship Id="rId12" Type="http://schemas.openxmlformats.org/officeDocument/2006/relationships/customXml" Target="../ink/ink9.xml"/><Relationship Id="rId2" Type="http://schemas.openxmlformats.org/officeDocument/2006/relationships/image" Target="../media/image11.png"/><Relationship Id="rId16" Type="http://schemas.openxmlformats.org/officeDocument/2006/relationships/customXml" Target="../ink/ink12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3.xml"/><Relationship Id="rId11" Type="http://schemas.openxmlformats.org/officeDocument/2006/relationships/customXml" Target="../ink/ink8.xml"/><Relationship Id="rId5" Type="http://schemas.openxmlformats.org/officeDocument/2006/relationships/customXml" Target="../ink/ink2.xml"/><Relationship Id="rId15" Type="http://schemas.openxmlformats.org/officeDocument/2006/relationships/customXml" Target="../ink/ink11.xml"/><Relationship Id="rId10" Type="http://schemas.openxmlformats.org/officeDocument/2006/relationships/customXml" Target="../ink/ink7.xml"/><Relationship Id="rId4" Type="http://schemas.openxmlformats.org/officeDocument/2006/relationships/image" Target="../media/image13.png"/><Relationship Id="rId9" Type="http://schemas.openxmlformats.org/officeDocument/2006/relationships/customXml" Target="../ink/ink6.xml"/><Relationship Id="rId14" Type="http://schemas.openxmlformats.org/officeDocument/2006/relationships/customXml" Target="../ink/ink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EED32-3F02-301F-A6C5-7F4FF96A1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17262"/>
            <a:ext cx="9144000" cy="2387600"/>
          </a:xfrm>
        </p:spPr>
        <p:txBody>
          <a:bodyPr/>
          <a:lstStyle/>
          <a:p>
            <a:r>
              <a:rPr lang="en-US" sz="4800" b="1" i="1" u="sng" dirty="0">
                <a:effectLst/>
                <a:latin typeface="Arial Black" panose="020B0A04020102020204" pitchFamily="34" charset="0"/>
                <a:ea typeface="Times New Roman" panose="02020603050405020304" pitchFamily="18" charset="0"/>
              </a:rPr>
              <a:t>Electricity Billing System</a:t>
            </a:r>
            <a:b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BB250BC-9B89-51EA-3691-77CDB9CC80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724179" cy="861420"/>
          </a:xfrm>
        </p:spPr>
        <p:txBody>
          <a:bodyPr/>
          <a:lstStyle/>
          <a:p>
            <a:r>
              <a:rPr lang="en-US" dirty="0"/>
              <a:t>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61499A-A040-8AAD-F4E1-6B25D98303A5}"/>
              </a:ext>
            </a:extLst>
          </p:cNvPr>
          <p:cNvSpPr txBox="1"/>
          <p:nvPr/>
        </p:nvSpPr>
        <p:spPr>
          <a:xfrm>
            <a:off x="5628640" y="4423260"/>
            <a:ext cx="7213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Eras Bold ITC" panose="020B0907030504020204" pitchFamily="34" charset="0"/>
              </a:rPr>
              <a:t>DONE BY-</a:t>
            </a:r>
          </a:p>
          <a:p>
            <a:r>
              <a:rPr lang="en-US" sz="2400" dirty="0">
                <a:solidFill>
                  <a:schemeClr val="bg1"/>
                </a:solidFill>
                <a:latin typeface="Eras Bold ITC" panose="020B0907030504020204" pitchFamily="34" charset="0"/>
              </a:rPr>
              <a:t>K Mounika (22STUCHH010105)</a:t>
            </a:r>
          </a:p>
          <a:p>
            <a:r>
              <a:rPr lang="en-US" sz="2400" dirty="0">
                <a:solidFill>
                  <a:schemeClr val="bg1"/>
                </a:solidFill>
                <a:latin typeface="Eras Bold ITC" panose="020B0907030504020204" pitchFamily="34" charset="0"/>
              </a:rPr>
              <a:t>K Yashasvi (22STUCHH010106)</a:t>
            </a:r>
          </a:p>
          <a:p>
            <a:r>
              <a:rPr lang="en-US" sz="2400" dirty="0">
                <a:solidFill>
                  <a:schemeClr val="bg1"/>
                </a:solidFill>
                <a:latin typeface="Eras Bold ITC" panose="020B0907030504020204" pitchFamily="34" charset="0"/>
              </a:rPr>
              <a:t>K Naga Deepthi (22STUUCHH010107)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7851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0F5F5-9C3F-6237-39D1-6813485AF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933" y="609600"/>
            <a:ext cx="3841589" cy="1219200"/>
          </a:xfrm>
        </p:spPr>
        <p:txBody>
          <a:bodyPr/>
          <a:lstStyle/>
          <a:p>
            <a:r>
              <a:rPr lang="en-US" sz="32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Deposit Details:-</a:t>
            </a:r>
            <a:b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15AA43D-2849-1A84-2C62-13ECE37612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230" y="1447800"/>
            <a:ext cx="6368142" cy="4572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8C958-8054-2AE8-2401-DFA332773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599" y="1940560"/>
            <a:ext cx="3276600" cy="4079240"/>
          </a:xfrm>
        </p:spPr>
        <p:txBody>
          <a:bodyPr/>
          <a:lstStyle/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program will allow the admin to view bill details. If we need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sort the details based on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meter_no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month.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we need to search the particulars that has been viewed click onto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search option.</a:t>
            </a: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we need to print the particulars that has been viewed click onto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print option.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5266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8D4A1-F54D-939A-91A8-C2CA35995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183" y="833121"/>
            <a:ext cx="2793159" cy="1099457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Calculate Bill</a:t>
            </a:r>
            <a:b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D2D0BD3-48A5-4FDF-EF23-A0D73640D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321" y="1485900"/>
            <a:ext cx="5729496" cy="428316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B2DDF-C98A-AC42-C1FD-288F8B734F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2183" y="1997528"/>
            <a:ext cx="3612988" cy="4027351"/>
          </a:xfrm>
        </p:spPr>
        <p:txBody>
          <a:bodyPr/>
          <a:lstStyle/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program will allow the admin to calculate total bill when units consumed are inserted where meter-no and month is selected.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Submit the details of tax that has been entered by clicking onto submit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button.</a:t>
            </a: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we need to cancel the details that has been entered click onto cancel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option.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EFFCDCB-C6E7-74E0-AD28-689C2DFDE78F}"/>
              </a:ext>
            </a:extLst>
          </p:cNvPr>
          <p:cNvGrpSpPr/>
          <p:nvPr/>
        </p:nvGrpSpPr>
        <p:grpSpPr>
          <a:xfrm>
            <a:off x="7402063" y="3254691"/>
            <a:ext cx="22320" cy="11160"/>
            <a:chOff x="7402063" y="3254691"/>
            <a:chExt cx="22320" cy="11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B589B6BC-686B-D92B-96C9-6CD350702EB4}"/>
                    </a:ext>
                  </a:extLst>
                </p14:cNvPr>
                <p14:cNvContentPartPr/>
                <p14:nvPr/>
              </p14:nvContentPartPr>
              <p14:xfrm>
                <a:off x="7402063" y="3265491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B589B6BC-686B-D92B-96C9-6CD350702EB4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393063" y="325685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0D04BAE5-8278-6B4E-E938-843A67A6967E}"/>
                    </a:ext>
                  </a:extLst>
                </p14:cNvPr>
                <p14:cNvContentPartPr/>
                <p14:nvPr/>
              </p14:nvContentPartPr>
              <p14:xfrm>
                <a:off x="7424023" y="3254691"/>
                <a:ext cx="360" cy="36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0D04BAE5-8278-6B4E-E938-843A67A6967E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15383" y="324605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D3DD963-A594-370E-E468-4A4FC6E05BAF}"/>
              </a:ext>
            </a:extLst>
          </p:cNvPr>
          <p:cNvGrpSpPr/>
          <p:nvPr/>
        </p:nvGrpSpPr>
        <p:grpSpPr>
          <a:xfrm>
            <a:off x="7402063" y="3200331"/>
            <a:ext cx="22320" cy="360"/>
            <a:chOff x="7402063" y="3200331"/>
            <a:chExt cx="2232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834B1603-1CA1-B541-DB40-2F514C7EAA3F}"/>
                    </a:ext>
                  </a:extLst>
                </p14:cNvPr>
                <p14:cNvContentPartPr/>
                <p14:nvPr/>
              </p14:nvContentPartPr>
              <p14:xfrm>
                <a:off x="7402063" y="3200331"/>
                <a:ext cx="360" cy="36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834B1603-1CA1-B541-DB40-2F514C7EAA3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393063" y="31913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57464D28-B05C-91FE-8CA9-5F662B6EF1BC}"/>
                    </a:ext>
                  </a:extLst>
                </p14:cNvPr>
                <p14:cNvContentPartPr/>
                <p14:nvPr/>
              </p14:nvContentPartPr>
              <p14:xfrm>
                <a:off x="7424023" y="3200331"/>
                <a:ext cx="360" cy="36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57464D28-B05C-91FE-8CA9-5F662B6EF1BC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15383" y="31913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4D3C3FB-2225-1538-6269-B63545BCCA73}"/>
              </a:ext>
            </a:extLst>
          </p:cNvPr>
          <p:cNvGrpSpPr/>
          <p:nvPr/>
        </p:nvGrpSpPr>
        <p:grpSpPr>
          <a:xfrm>
            <a:off x="7543903" y="3221931"/>
            <a:ext cx="11160" cy="360"/>
            <a:chOff x="7543903" y="3221931"/>
            <a:chExt cx="111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891747A1-2291-D136-6FE5-C7EEEF3C3E62}"/>
                    </a:ext>
                  </a:extLst>
                </p14:cNvPr>
                <p14:cNvContentPartPr/>
                <p14:nvPr/>
              </p14:nvContentPartPr>
              <p14:xfrm>
                <a:off x="7543903" y="3221931"/>
                <a:ext cx="360" cy="36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891747A1-2291-D136-6FE5-C7EEEF3C3E62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349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431E261F-D11D-21C5-238E-AC5849A2A307}"/>
                    </a:ext>
                  </a:extLst>
                </p14:cNvPr>
                <p14:cNvContentPartPr/>
                <p14:nvPr/>
              </p14:nvContentPartPr>
              <p14:xfrm>
                <a:off x="7543903" y="3221931"/>
                <a:ext cx="360" cy="36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431E261F-D11D-21C5-238E-AC5849A2A307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349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F11AC248-318F-4737-9FF7-DE1CC31FD0CF}"/>
                    </a:ext>
                  </a:extLst>
                </p14:cNvPr>
                <p14:cNvContentPartPr/>
                <p14:nvPr/>
              </p14:nvContentPartPr>
              <p14:xfrm>
                <a:off x="7543903" y="3221931"/>
                <a:ext cx="360" cy="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F11AC248-318F-4737-9FF7-DE1CC31FD0C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349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1B77956A-D1BC-506B-1BAF-2D0AB859CD00}"/>
                    </a:ext>
                  </a:extLst>
                </p14:cNvPr>
                <p14:cNvContentPartPr/>
                <p14:nvPr/>
              </p14:nvContentPartPr>
              <p14:xfrm>
                <a:off x="7554703" y="3221931"/>
                <a:ext cx="360" cy="3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1B77956A-D1BC-506B-1BAF-2D0AB859CD00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457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3E04A0E1-ABFE-854E-F91D-C7CD4A709D10}"/>
                  </a:ext>
                </a:extLst>
              </p14:cNvPr>
              <p14:cNvContentPartPr/>
              <p14:nvPr/>
            </p14:nvContentPartPr>
            <p14:xfrm>
              <a:off x="7443823" y="3243891"/>
              <a:ext cx="216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3E04A0E1-ABFE-854E-F91D-C7CD4A709D1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34823" y="3235251"/>
                <a:ext cx="198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9F202503-0851-57F5-2BD5-049E5A78C40B}"/>
              </a:ext>
            </a:extLst>
          </p:cNvPr>
          <p:cNvGrpSpPr/>
          <p:nvPr/>
        </p:nvGrpSpPr>
        <p:grpSpPr>
          <a:xfrm>
            <a:off x="7380463" y="3221931"/>
            <a:ext cx="43920" cy="360"/>
            <a:chOff x="7380463" y="3221931"/>
            <a:chExt cx="4392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6A4794BB-AC19-7C3B-F715-55AF1E49A508}"/>
                    </a:ext>
                  </a:extLst>
                </p14:cNvPr>
                <p14:cNvContentPartPr/>
                <p14:nvPr/>
              </p14:nvContentPartPr>
              <p14:xfrm>
                <a:off x="7380463" y="3221931"/>
                <a:ext cx="360" cy="3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6A4794BB-AC19-7C3B-F715-55AF1E49A508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37146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CD905F2B-FC97-E54F-398F-5B4EA8EA692F}"/>
                    </a:ext>
                  </a:extLst>
                </p14:cNvPr>
                <p14:cNvContentPartPr/>
                <p14:nvPr/>
              </p14:nvContentPartPr>
              <p14:xfrm>
                <a:off x="7424023" y="3221931"/>
                <a:ext cx="360" cy="36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CD905F2B-FC97-E54F-398F-5B4EA8EA692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1538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EB619AE8-61DA-FA89-3AA0-2F1FAC068386}"/>
                    </a:ext>
                  </a:extLst>
                </p14:cNvPr>
                <p14:cNvContentPartPr/>
                <p14:nvPr/>
              </p14:nvContentPartPr>
              <p14:xfrm>
                <a:off x="7413223" y="3221931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EB619AE8-61DA-FA89-3AA0-2F1FAC068386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0458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87871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9E0A6-AA83-BC07-F9CA-386EB3F30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354" y="544649"/>
            <a:ext cx="2793159" cy="576943"/>
          </a:xfrm>
        </p:spPr>
        <p:txBody>
          <a:bodyPr/>
          <a:lstStyle/>
          <a:p>
            <a:r>
              <a:rPr lang="en-IN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Notepad</a:t>
            </a:r>
            <a:endParaRPr lang="en-IN" sz="3200" u="sng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8AB01F5-BF7C-6EA7-6735-BCC7C59491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584" y="1306286"/>
            <a:ext cx="6302827" cy="231016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D830A-3851-7B3A-CEAF-D4B87A990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6355" y="1306286"/>
            <a:ext cx="3689188" cy="1077685"/>
          </a:xfrm>
        </p:spPr>
        <p:txBody>
          <a:bodyPr/>
          <a:lstStyle/>
          <a:p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When user clicks on notepad option under utilities section, its launches the notepad.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48CAA-699A-A5C2-195E-4A8E87224000}"/>
              </a:ext>
            </a:extLst>
          </p:cNvPr>
          <p:cNvSpPr txBox="1"/>
          <p:nvPr/>
        </p:nvSpPr>
        <p:spPr>
          <a:xfrm>
            <a:off x="926354" y="3031671"/>
            <a:ext cx="3265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Calculator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CA3084-DDA2-A32B-581A-C917D6C62253}"/>
              </a:ext>
            </a:extLst>
          </p:cNvPr>
          <p:cNvSpPr txBox="1"/>
          <p:nvPr/>
        </p:nvSpPr>
        <p:spPr>
          <a:xfrm>
            <a:off x="926354" y="3831770"/>
            <a:ext cx="44620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607060"/>
            <a:r>
              <a:rPr lang="en-IN" sz="1800" b="1" dirty="0">
                <a:solidFill>
                  <a:srgbClr val="ACD4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When user clicks on calculator option under utilities section, its launches the calculator.</a:t>
            </a:r>
            <a:endParaRPr lang="en-IN" sz="1800" dirty="0">
              <a:solidFill>
                <a:srgbClr val="ACD433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607060"/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FC5AC3-3B5D-3ECF-D1D6-AE2337F156F2}"/>
              </a:ext>
            </a:extLst>
          </p:cNvPr>
          <p:cNvSpPr txBox="1"/>
          <p:nvPr/>
        </p:nvSpPr>
        <p:spPr>
          <a:xfrm>
            <a:off x="950262" y="5309098"/>
            <a:ext cx="3177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i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(This both feature is available to both Admins and Customers)</a:t>
            </a:r>
            <a:endParaRPr lang="en-IN" i="1" dirty="0">
              <a:solidFill>
                <a:srgbClr val="C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5AC89F-EAFF-7D6A-D0F9-A7A94C8026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584" y="3616446"/>
            <a:ext cx="6302827" cy="258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364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6F11F-3EBD-8DE0-678A-7FB3ED7B2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39" y="713378"/>
            <a:ext cx="2793159" cy="859971"/>
          </a:xfrm>
        </p:spPr>
        <p:txBody>
          <a:bodyPr/>
          <a:lstStyle/>
          <a:p>
            <a:r>
              <a:rPr lang="en-IN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Customer</a:t>
            </a:r>
            <a:endParaRPr lang="en-IN" sz="3200" u="s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51489-DEB4-DF1F-457E-2A2B83E8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1039" y="1864360"/>
            <a:ext cx="3983103" cy="4155440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Customer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lands on this page after successful login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Screen Contains various fields like in user section Pay Bill, Bill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Bill section we have Generate Bill Slip.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Information section we have Update Information, View Information.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Utility section we have Notepad, Calculator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Exit is for Logout.</a:t>
            </a:r>
          </a:p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45CA3E-615B-55F9-D8AE-55774F0D35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743" y="1473191"/>
            <a:ext cx="5877218" cy="441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89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19D6B-ECE3-05B9-2159-CEDAFBBBE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132" y="843017"/>
            <a:ext cx="2793159" cy="805543"/>
          </a:xfrm>
        </p:spPr>
        <p:txBody>
          <a:bodyPr/>
          <a:lstStyle/>
          <a:p>
            <a:r>
              <a:rPr lang="en-IN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 Bill</a:t>
            </a:r>
            <a:endParaRPr lang="en-IN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ECBEA4-8126-BFB6-2398-68ECB6AC86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7132" y="1864361"/>
            <a:ext cx="3155268" cy="1118326"/>
          </a:xfrm>
        </p:spPr>
        <p:txBody>
          <a:bodyPr>
            <a:normAutofit fontScale="92500" lnSpcReduction="20000"/>
          </a:bodyPr>
          <a:lstStyle/>
          <a:p>
            <a:pPr marL="285750" marR="607060" indent="-285750"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customers pay their bills by selecting appropriate month.</a:t>
            </a:r>
          </a:p>
          <a:p>
            <a:pPr marR="607060"/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E0FDD4-807C-35BA-5041-E29377C45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870" y="1245788"/>
            <a:ext cx="5770514" cy="26295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170FD1-7545-B7AD-9AF4-489567BAA0DE}"/>
              </a:ext>
            </a:extLst>
          </p:cNvPr>
          <p:cNvSpPr txBox="1"/>
          <p:nvPr/>
        </p:nvSpPr>
        <p:spPr>
          <a:xfrm>
            <a:off x="807132" y="3198488"/>
            <a:ext cx="24057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Bill Details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251EF9-B796-E2D4-2EA6-F32A61866D17}"/>
              </a:ext>
            </a:extLst>
          </p:cNvPr>
          <p:cNvSpPr txBox="1"/>
          <p:nvPr/>
        </p:nvSpPr>
        <p:spPr>
          <a:xfrm>
            <a:off x="807132" y="3999064"/>
            <a:ext cx="27931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ACD4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every customer can check the status of their bills, whether they have paid the bills or not.</a:t>
            </a:r>
          </a:p>
          <a:p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4A1DB6B-D9CE-EABA-16ED-001643D4C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870" y="4220858"/>
            <a:ext cx="5770515" cy="179085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5731120-94CB-D38A-E4F2-6619A8A88D4B}"/>
              </a:ext>
            </a:extLst>
          </p:cNvPr>
          <p:cNvSpPr txBox="1"/>
          <p:nvPr/>
        </p:nvSpPr>
        <p:spPr>
          <a:xfrm>
            <a:off x="5083628" y="2423524"/>
            <a:ext cx="1110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 Bill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4797D6-9D67-5A85-F632-F89B6E325CC1}"/>
              </a:ext>
            </a:extLst>
          </p:cNvPr>
          <p:cNvSpPr txBox="1"/>
          <p:nvPr/>
        </p:nvSpPr>
        <p:spPr>
          <a:xfrm>
            <a:off x="4825574" y="4793119"/>
            <a:ext cx="1268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Bill Details</a:t>
            </a:r>
            <a:endParaRPr lang="en-IN" sz="1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5480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C7D07-D38B-8B25-F3C8-A00343DFA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797" y="985157"/>
            <a:ext cx="3471475" cy="925286"/>
          </a:xfrm>
        </p:spPr>
        <p:txBody>
          <a:bodyPr/>
          <a:lstStyle/>
          <a:p>
            <a:r>
              <a:rPr lang="en-I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Bill Slip.</a:t>
            </a:r>
            <a:endParaRPr lang="en-IN" sz="3200" b="1" u="s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1DE9D-CF56-ED8E-50F8-1EFD9A77E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5797" y="2525486"/>
            <a:ext cx="3471474" cy="1807028"/>
          </a:xfrm>
        </p:spPr>
        <p:txBody>
          <a:bodyPr/>
          <a:lstStyle/>
          <a:p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customer can generate / see their bill in a proper breakdown of entire amount.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80C261-A786-5BEF-FA1B-1133B884E2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371" y="1066800"/>
            <a:ext cx="5791832" cy="505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37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937E2-9002-BD11-7B56-0B89F0F2A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570" y="1222104"/>
            <a:ext cx="4026646" cy="936171"/>
          </a:xfrm>
        </p:spPr>
        <p:txBody>
          <a:bodyPr/>
          <a:lstStyle/>
          <a:p>
            <a:r>
              <a:rPr lang="en-I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Information</a:t>
            </a:r>
            <a:endParaRPr lang="en-IN" sz="3200" b="1" u="s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991DD-B325-1052-61D8-17AB4FAD9D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58128" y="2506617"/>
            <a:ext cx="2793158" cy="3129279"/>
          </a:xfrm>
        </p:spPr>
        <p:txBody>
          <a:bodyPr/>
          <a:lstStyle/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customer can see their entered information such as their name, meter number, address, city , state, email id and phone number.</a:t>
            </a:r>
          </a:p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ABE4BA-9E2C-3C6A-69AA-F52D5F74BB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469" y="1374505"/>
            <a:ext cx="5865961" cy="450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830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8F42-6614-9F54-FDA7-75A42EAF8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83" y="647700"/>
            <a:ext cx="3874246" cy="1600200"/>
          </a:xfrm>
        </p:spPr>
        <p:txBody>
          <a:bodyPr/>
          <a:lstStyle/>
          <a:p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Information</a:t>
            </a:r>
            <a:endParaRPr lang="en-IN" sz="3200" u="s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41A1A4-DF4A-D2BA-D97B-744D70B2A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691674"/>
            <a:ext cx="2793158" cy="3129279"/>
          </a:xfrm>
        </p:spPr>
        <p:txBody>
          <a:bodyPr/>
          <a:lstStyle/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customer can update their entered information if any correction is needed such as their address, city, state, email id and phone number.</a:t>
            </a:r>
          </a:p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1018E0-B32D-1510-76B3-A0805ACCEF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228" y="1763485"/>
            <a:ext cx="6677614" cy="382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085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B939C-87BE-06C9-E217-4594BCC91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324" y="1191383"/>
            <a:ext cx="8761413" cy="706964"/>
          </a:xfrm>
        </p:spPr>
        <p:txBody>
          <a:bodyPr/>
          <a:lstStyle/>
          <a:p>
            <a:r>
              <a:rPr lang="en-IN" sz="4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CONCLUSION</a:t>
            </a:r>
            <a:br>
              <a:rPr lang="en-IN" sz="4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950818-C140-6B46-D4DD-86CBB8172FCC}"/>
              </a:ext>
            </a:extLst>
          </p:cNvPr>
          <p:cNvSpPr txBox="1"/>
          <p:nvPr/>
        </p:nvSpPr>
        <p:spPr>
          <a:xfrm>
            <a:off x="1016537" y="2601685"/>
            <a:ext cx="84851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is a software which helps the user to work with the billing cycles,</a:t>
            </a:r>
          </a:p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paying bills, managing different DETAILS under which are working etc.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software reduces the amount of manual data entry and gives</a:t>
            </a:r>
          </a:p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greater efficiency. The User Interface of it is very friendly and can be easily</a:t>
            </a:r>
          </a:p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used by anyone.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also decreases the amount of time taken to write details and other modules.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4582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947D0-A507-B4A9-888F-296C94C21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</a:t>
            </a:r>
            <a:endParaRPr lang="en-IN" sz="5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CA0D2-F9E5-6AD6-FF7C-37B2A4DB4C74}"/>
              </a:ext>
            </a:extLst>
          </p:cNvPr>
          <p:cNvSpPr txBox="1"/>
          <p:nvPr/>
        </p:nvSpPr>
        <p:spPr>
          <a:xfrm>
            <a:off x="590309" y="2589915"/>
            <a:ext cx="8761413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52145" marR="8890" algn="just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Electricity Billing System is a Desktop-based application.</a:t>
            </a:r>
          </a:p>
          <a:p>
            <a:pPr marL="652145" marR="8890" algn="just"/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37895" marR="889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project aims at serving the department of electricity by computerizing the billing system.</a:t>
            </a:r>
          </a:p>
          <a:p>
            <a:pPr marL="937895" marR="8890" indent="-285750" algn="just"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mainly focuses on the calculation of units consumed during the specified time and the money to be charged by the electricity offices. </a:t>
            </a:r>
            <a:endParaRPr lang="en-IN" sz="1800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37895" marR="889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computerized system will make the overall billing system easy, accessible, comfortable, and effective for consumers. </a:t>
            </a:r>
            <a:endParaRPr lang="en-IN" sz="1800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37895" marR="8890" indent="-285750" algn="just">
              <a:buFont typeface="Arial" panose="020B0604020202020204" pitchFamily="34" charset="0"/>
              <a:buChar char="•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2145" marR="8890" algn="just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main aim of our project is to satisfy customer by saving their time by payment process, maintaining records, and allowing the customer to view his/her records and permitting them to update their details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2145" marR="8890" algn="just">
              <a:spcAft>
                <a:spcPts val="0"/>
              </a:spcAft>
            </a:pPr>
            <a:endParaRPr lang="en-I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715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8E097-BD15-8243-A941-B392390E6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 Of The Project</a:t>
            </a:r>
            <a:endParaRPr lang="en-IN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8D0BB5-E2C6-E58C-FA86-D4D717206D80}"/>
              </a:ext>
            </a:extLst>
          </p:cNvPr>
          <p:cNvSpPr txBox="1"/>
          <p:nvPr/>
        </p:nvSpPr>
        <p:spPr>
          <a:xfrm>
            <a:off x="1154953" y="2982201"/>
            <a:ext cx="7462777" cy="323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607060" lvl="0" indent="-342900" fontAlgn="base">
              <a:lnSpc>
                <a:spcPct val="137000"/>
              </a:lnSpc>
              <a:spcAft>
                <a:spcPts val="715"/>
              </a:spcAft>
              <a:buClr>
                <a:srgbClr val="000000"/>
              </a:buClr>
              <a:buSzPts val="1500"/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keep the information of consuming unit energy of current month. </a:t>
            </a:r>
            <a:endParaRPr lang="en-IN" sz="1800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marR="607060" lvl="0" indent="-342900" fontAlgn="base">
              <a:spcAft>
                <a:spcPts val="765"/>
              </a:spcAft>
              <a:buClr>
                <a:srgbClr val="000000"/>
              </a:buClr>
              <a:buSzPts val="1500"/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keep the information of Customer. </a:t>
            </a:r>
            <a:endParaRPr lang="en-IN" sz="1800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marR="607060" lvl="0" indent="-342900" fontAlgn="base">
              <a:lnSpc>
                <a:spcPct val="137000"/>
              </a:lnSpc>
              <a:spcAft>
                <a:spcPts val="690"/>
              </a:spcAft>
              <a:buClr>
                <a:srgbClr val="000000"/>
              </a:buClr>
              <a:buSzPts val="1500"/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keep the information of consuming unit energy of previous month. </a:t>
            </a:r>
            <a:endParaRPr lang="en-IN" sz="1800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marR="607060" lvl="0" indent="-342900" fontAlgn="base">
              <a:spcAft>
                <a:spcPts val="770"/>
              </a:spcAft>
              <a:buClr>
                <a:srgbClr val="000000"/>
              </a:buClr>
              <a:buSzPts val="1500"/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calculate the units consumed every month regularly. </a:t>
            </a:r>
            <a:endParaRPr lang="en-IN" sz="1800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marR="607060" lvl="0" indent="-342900" fontAlgn="base">
              <a:lnSpc>
                <a:spcPct val="142000"/>
              </a:lnSpc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generate the bills adding penalty and rent. </a:t>
            </a:r>
          </a:p>
          <a:p>
            <a:pPr marL="342900" marR="607060" lvl="0" indent="-342900" fontAlgn="base">
              <a:lnSpc>
                <a:spcPct val="142000"/>
              </a:lnSpc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save the time by implementing payment process online. </a:t>
            </a:r>
            <a:endParaRPr lang="en-IN" sz="1800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285750" marR="8890" indent="-285750">
              <a:spcAft>
                <a:spcPts val="890"/>
              </a:spcAft>
              <a:buFont typeface="Arial" panose="020B0604020202020204" pitchFamily="34" charset="0"/>
              <a:buChar char="•"/>
            </a:pP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234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ABE61-6691-3B15-676A-BEB369DDC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749" y="1055914"/>
            <a:ext cx="2793159" cy="783771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Sign Up</a:t>
            </a:r>
            <a:endParaRPr lang="en-IN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4AAC3B-353B-7665-BBBC-812A82D5CC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9749" y="2362200"/>
            <a:ext cx="3449702" cy="40386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New customers/Admin will signup to access their accounts.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ustomers User have to enter meter-no, username, name, password.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User have to enter  username, name, password</a:t>
            </a:r>
            <a:endParaRPr lang="en-IN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54AAE-A277-473A-43F0-E460C7107C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283717"/>
            <a:ext cx="4732714" cy="21452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834394-2E00-3DE1-9BEB-C4594E41B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3896290"/>
            <a:ext cx="4732714" cy="21452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34F8CB-6EF6-F614-90CB-6212D6ADDF37}"/>
              </a:ext>
            </a:extLst>
          </p:cNvPr>
          <p:cNvSpPr txBox="1"/>
          <p:nvPr/>
        </p:nvSpPr>
        <p:spPr>
          <a:xfrm>
            <a:off x="5196642" y="2171692"/>
            <a:ext cx="2460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latin typeface="+mj-lt"/>
                <a:ea typeface="Cambria" panose="02040503050406030204" pitchFamily="18" charset="0"/>
              </a:rPr>
              <a:t>Admin</a:t>
            </a:r>
            <a:endParaRPr lang="en-IN" u="sng" dirty="0">
              <a:latin typeface="+mj-lt"/>
              <a:ea typeface="Cambria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6AC79E-0512-1C81-1228-BF1C9A321791}"/>
              </a:ext>
            </a:extLst>
          </p:cNvPr>
          <p:cNvSpPr txBox="1"/>
          <p:nvPr/>
        </p:nvSpPr>
        <p:spPr>
          <a:xfrm>
            <a:off x="4931229" y="4784265"/>
            <a:ext cx="177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Customer</a:t>
            </a:r>
            <a:endParaRPr lang="en-IN" u="sng" dirty="0"/>
          </a:p>
        </p:txBody>
      </p:sp>
    </p:spTree>
    <p:extLst>
      <p:ext uri="{BB962C8B-B14F-4D97-AF65-F5344CB8AC3E}">
        <p14:creationId xmlns:p14="http://schemas.microsoft.com/office/powerpoint/2010/main" val="2361369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00F7-9E75-0ED3-6A37-D323CA972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811" y="1447800"/>
            <a:ext cx="2793159" cy="718457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Login</a:t>
            </a:r>
            <a:endParaRPr lang="en-IN" sz="3200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B5DF2D-5392-4D30-8486-C02CC0158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2026" y="2525486"/>
            <a:ext cx="3656532" cy="31292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Customer and Admin can login to their respective accounts.</a:t>
            </a:r>
          </a:p>
          <a:p>
            <a:endParaRPr lang="en-US" sz="1800" b="1" dirty="0"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dropdown menu allows to choose whether to login as an admin or as a customer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1E7A430-B48C-A148-1A21-DC7708910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479" y="2009354"/>
            <a:ext cx="6716710" cy="312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257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69BB7-5A0C-4370-24A3-5C0916BB7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552" y="914400"/>
            <a:ext cx="2793159" cy="1066800"/>
          </a:xfrm>
        </p:spPr>
        <p:txBody>
          <a:bodyPr/>
          <a:lstStyle/>
          <a:p>
            <a:r>
              <a:rPr lang="en-US" sz="3200" b="1" u="sng" dirty="0">
                <a:latin typeface="Arial Black" panose="020B0A04020102020204" pitchFamily="34" charset="0"/>
              </a:rPr>
              <a:t>Admin</a:t>
            </a:r>
            <a:br>
              <a:rPr lang="en-US" b="1" u="sng" dirty="0">
                <a:latin typeface="Arial Black" panose="020B0A04020102020204" pitchFamily="34" charset="0"/>
              </a:rPr>
            </a:b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979BD-4DB9-B179-1BD1-3BD2997E9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8588" y="2264228"/>
            <a:ext cx="3504132" cy="367937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lands on this page after successful login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Screen Contains various fields like in menu section New Customer, Customer Details, Deposit Details, Calculate Bill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Utility section we have Notepad, Calculator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Exit is for Logout.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F13B71-9652-D7DA-0E87-5D293CB435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612" y="1185202"/>
            <a:ext cx="5438789" cy="22437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21946C-2E9D-CBA8-9B44-2C4FD5B02C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611" y="3559628"/>
            <a:ext cx="5438789" cy="25014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766032-622F-B70E-2E1E-6D1AFB0A0522}"/>
              </a:ext>
            </a:extLst>
          </p:cNvPr>
          <p:cNvSpPr txBox="1"/>
          <p:nvPr/>
        </p:nvSpPr>
        <p:spPr>
          <a:xfrm>
            <a:off x="5802086" y="591234"/>
            <a:ext cx="30697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Admin’s Home Screen: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3774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EF50F-210E-B3D9-DA02-728E783A8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754" y="647700"/>
            <a:ext cx="2793159" cy="1600200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New Customer</a:t>
            </a:r>
            <a:br>
              <a:rPr lang="en-IN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u="sng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DBA2D8C-60A4-F21B-2044-AC6234CBE8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298016"/>
            <a:ext cx="5704114" cy="426196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6C93E1-8B4E-393E-9ADF-CE9B43884A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8755" y="2177143"/>
            <a:ext cx="2793158" cy="3129279"/>
          </a:xfrm>
        </p:spPr>
        <p:txBody>
          <a:bodyPr>
            <a:normAutofit lnSpcReduction="10000"/>
          </a:bodyPr>
          <a:lstStyle/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program will allow the admin to enter the customer details and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automatically generates unique meter number.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customer name, address, city, state, email and phone number is entered, insert the values into customer else print error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01138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9EFF0-F865-36D0-DE2D-91C2F98C6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831" y="326572"/>
            <a:ext cx="3777343" cy="1600200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Meter Information</a:t>
            </a:r>
            <a:endParaRPr lang="en-IN" sz="3200" u="sng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9B7E210-6BA1-F588-BF21-44DF94A4B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675" y="1469572"/>
            <a:ext cx="5844268" cy="453934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D57C39-8727-A395-F1F4-60EB04AFE2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4547" y="2375988"/>
            <a:ext cx="3353967" cy="31292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Admin selects the location and type of meter installed at the customers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also selects the phase code and Bill type i.e. Residential or Commercial/Industrial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4900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35BE4-5E2B-33A5-CB4D-ECF4BE212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820" y="833121"/>
            <a:ext cx="3251427" cy="870857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Customer Details</a:t>
            </a:r>
            <a:endParaRPr lang="en-IN" sz="3200" b="1" u="s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66E17A-B255-D043-FF2E-751A439DA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4524" y="2169160"/>
            <a:ext cx="3134017" cy="31292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program will allow the admin to view customer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we need to print the details that has been viewed click onto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print option</a:t>
            </a: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CDC7497-C68B-EF72-0E74-FDD3BD16FB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132" y="1460739"/>
            <a:ext cx="6314056" cy="4546120"/>
          </a:xfrm>
        </p:spPr>
      </p:pic>
    </p:spTree>
    <p:extLst>
      <p:ext uri="{BB962C8B-B14F-4D97-AF65-F5344CB8AC3E}">
        <p14:creationId xmlns:p14="http://schemas.microsoft.com/office/powerpoint/2010/main" val="23878453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168</TotalTime>
  <Words>831</Words>
  <Application>Microsoft Office PowerPoint</Application>
  <PresentationFormat>Widescreen</PresentationFormat>
  <Paragraphs>91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Arial Black</vt:lpstr>
      <vt:lpstr>Century Gothic</vt:lpstr>
      <vt:lpstr>Eras Bold ITC</vt:lpstr>
      <vt:lpstr>Times New Roman</vt:lpstr>
      <vt:lpstr>Wingdings</vt:lpstr>
      <vt:lpstr>Wingdings 3</vt:lpstr>
      <vt:lpstr>Ion Boardroom</vt:lpstr>
      <vt:lpstr>Electricity Billing System </vt:lpstr>
      <vt:lpstr>INTRODUCTION</vt:lpstr>
      <vt:lpstr>Objective Of The Project</vt:lpstr>
      <vt:lpstr>Sign Up</vt:lpstr>
      <vt:lpstr>Login</vt:lpstr>
      <vt:lpstr>Admin </vt:lpstr>
      <vt:lpstr>New Customer </vt:lpstr>
      <vt:lpstr>Meter Information</vt:lpstr>
      <vt:lpstr>Customer Details</vt:lpstr>
      <vt:lpstr>Deposit Details:- </vt:lpstr>
      <vt:lpstr>Calculate Bill </vt:lpstr>
      <vt:lpstr>Notepad</vt:lpstr>
      <vt:lpstr>Customer</vt:lpstr>
      <vt:lpstr>Pay Bill</vt:lpstr>
      <vt:lpstr>Generate Bill Slip.</vt:lpstr>
      <vt:lpstr>View Information</vt:lpstr>
      <vt:lpstr>Update Information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Electricity Billing System</dc:title>
  <dc:creator>Adarsh Vishwakarma</dc:creator>
  <cp:lastModifiedBy>Yashasvi Chowdary</cp:lastModifiedBy>
  <cp:revision>3</cp:revision>
  <dcterms:created xsi:type="dcterms:W3CDTF">2022-11-13T15:41:31Z</dcterms:created>
  <dcterms:modified xsi:type="dcterms:W3CDTF">2024-04-29T07:22:22Z</dcterms:modified>
</cp:coreProperties>
</file>

<file path=docProps/thumbnail.jpeg>
</file>